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78" r:id="rId6"/>
    <p:sldId id="275" r:id="rId7"/>
    <p:sldId id="276" r:id="rId8"/>
    <p:sldId id="2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6400"/>
    <a:srgbClr val="228B22"/>
    <a:srgbClr val="A020F6"/>
    <a:srgbClr val="0000FF"/>
    <a:srgbClr val="636569"/>
    <a:srgbClr val="715091"/>
    <a:srgbClr val="176DAD"/>
    <a:srgbClr val="0D78C9"/>
    <a:srgbClr val="024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24" autoAdjust="0"/>
    <p:restoredTop sz="94660"/>
  </p:normalViewPr>
  <p:slideViewPr>
    <p:cSldViewPr>
      <p:cViewPr varScale="1">
        <p:scale>
          <a:sx n="132" d="100"/>
          <a:sy n="132" d="100"/>
        </p:scale>
        <p:origin x="528" y="120"/>
      </p:cViewPr>
      <p:guideLst>
        <p:guide orient="horz" pos="2160"/>
        <p:guide pos="384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2" d="100"/>
          <a:sy n="102" d="100"/>
        </p:scale>
        <p:origin x="352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93C83-2184-4286-ABE1-941A40B40C8F}" type="datetimeFigureOut">
              <a:rPr lang="en-US" smtClean="0"/>
              <a:pPr/>
              <a:t>10/13/2021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03001-E0F2-47E5-A338-816CC267AF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5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53241F-7ED4-45AC-844C-15DB0D5F9CCD}" type="datetimeFigureOut">
              <a:rPr lang="en-US" smtClean="0"/>
              <a:pPr/>
              <a:t>10/13/2021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3B8C3-A209-4A55-9261-22C2A02B31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08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ackground" descr="bluemesh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4067" y="1287"/>
            <a:ext cx="12209092" cy="6856713"/>
          </a:xfrm>
          <a:prstGeom prst="rect">
            <a:avLst/>
          </a:prstGeom>
        </p:spPr>
      </p:pic>
      <p:sp>
        <p:nvSpPr>
          <p:cNvPr id="21" name="Title"/>
          <p:cNvSpPr>
            <a:spLocks noGrp="1"/>
          </p:cNvSpPr>
          <p:nvPr>
            <p:ph type="ctrTitle"/>
          </p:nvPr>
        </p:nvSpPr>
        <p:spPr>
          <a:xfrm>
            <a:off x="914400" y="914400"/>
            <a:ext cx="10363200" cy="1828800"/>
          </a:xfrm>
        </p:spPr>
        <p:txBody>
          <a:bodyPr/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Subtitle"/>
          <p:cNvSpPr>
            <a:spLocks noGrp="1"/>
          </p:cNvSpPr>
          <p:nvPr>
            <p:ph type="subTitle" idx="1"/>
          </p:nvPr>
        </p:nvSpPr>
        <p:spPr>
          <a:xfrm>
            <a:off x="914400" y="3203579"/>
            <a:ext cx="10363200" cy="987425"/>
          </a:xfrm>
        </p:spPr>
        <p:txBody>
          <a:bodyPr>
            <a:normAutofit/>
          </a:bodyPr>
          <a:lstStyle>
            <a:lvl1pPr marL="0" indent="0" algn="l">
              <a:buNone/>
              <a:defRPr sz="1604" b="0">
                <a:solidFill>
                  <a:schemeClr val="tx1"/>
                </a:solidFill>
              </a:defRPr>
            </a:lvl1pPr>
            <a:lvl2pPr marL="458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6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33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1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8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667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3" name="Copyright"/>
          <p:cNvSpPr txBox="1"/>
          <p:nvPr userDrawn="1"/>
        </p:nvSpPr>
        <p:spPr>
          <a:xfrm>
            <a:off x="10227052" y="6527632"/>
            <a:ext cx="2438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3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2021 The MathWorks, Inc.</a:t>
            </a:r>
          </a:p>
        </p:txBody>
      </p:sp>
      <p:cxnSp>
        <p:nvCxnSpPr>
          <p:cNvPr id="26" name="GrayLine"/>
          <p:cNvCxnSpPr/>
          <p:nvPr userDrawn="1"/>
        </p:nvCxnSpPr>
        <p:spPr>
          <a:xfrm>
            <a:off x="-4067" y="4376652"/>
            <a:ext cx="12209092" cy="0"/>
          </a:xfrm>
          <a:prstGeom prst="lin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Logo" descr="09_MW_logo_CMYK_REV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330730" y="141139"/>
            <a:ext cx="1620665" cy="3205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</p:spPr>
        <p:txBody>
          <a:bodyPr/>
          <a:lstStyle>
            <a:lvl1pPr>
              <a:defRPr sz="2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"/>
          <p:cNvSpPr>
            <a:spLocks noGrp="1"/>
          </p:cNvSpPr>
          <p:nvPr>
            <p:ph idx="1"/>
          </p:nvPr>
        </p:nvSpPr>
        <p:spPr>
          <a:xfrm>
            <a:off x="609602" y="1600200"/>
            <a:ext cx="10769600" cy="4648200"/>
          </a:xfrm>
        </p:spPr>
        <p:txBody>
          <a:bodyPr/>
          <a:lstStyle>
            <a:lvl1pPr>
              <a:buSzPct val="75000"/>
              <a:defRPr sz="2400"/>
            </a:lvl1pPr>
            <a:lvl2pPr>
              <a:lnSpc>
                <a:spcPct val="105000"/>
              </a:lnSpc>
              <a:defRPr sz="2000"/>
            </a:lvl2pPr>
            <a:lvl3pPr>
              <a:lnSpc>
                <a:spcPct val="105000"/>
              </a:lnSpc>
              <a:buSzPct val="75000"/>
              <a:defRPr sz="1604"/>
            </a:lvl3pPr>
            <a:lvl4pPr>
              <a:lnSpc>
                <a:spcPct val="105000"/>
              </a:lnSpc>
              <a:defRPr/>
            </a:lvl4pPr>
            <a:lvl5pPr>
              <a:lnSpc>
                <a:spcPct val="105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"/>
          <p:cNvSpPr>
            <a:spLocks noGrp="1"/>
          </p:cNvSpPr>
          <p:nvPr>
            <p:ph type="title"/>
          </p:nvPr>
        </p:nvSpPr>
        <p:spPr>
          <a:xfrm>
            <a:off x="609600" y="457200"/>
            <a:ext cx="9448800" cy="990600"/>
          </a:xfrm>
        </p:spPr>
        <p:txBody>
          <a:bodyPr anchor="t" anchorCtr="0"/>
          <a:lstStyle>
            <a:lvl1pPr algn="l">
              <a:defRPr sz="2800" b="0" i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"/>
          <p:cNvSpPr>
            <a:spLocks noGrp="1"/>
          </p:cNvSpPr>
          <p:nvPr>
            <p:ph sz="half" idx="10" hasCustomPrompt="1"/>
          </p:nvPr>
        </p:nvSpPr>
        <p:spPr>
          <a:xfrm>
            <a:off x="609601" y="2819400"/>
            <a:ext cx="5080001" cy="3200400"/>
          </a:xfrm>
        </p:spPr>
        <p:txBody>
          <a:bodyPr/>
          <a:lstStyle>
            <a:lvl1pPr>
              <a:buClr>
                <a:srgbClr val="125687"/>
              </a:buClr>
              <a:buSzTx/>
              <a:defRPr sz="1800" baseline="0"/>
            </a:lvl1pPr>
            <a:lvl2pPr>
              <a:defRPr sz="1604"/>
            </a:lvl2pPr>
            <a:lvl3pPr>
              <a:buNone/>
              <a:defRPr sz="1604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>
              <a:buClr>
                <a:srgbClr val="125687"/>
              </a:buClr>
              <a:buSzTx/>
            </a:pPr>
            <a:r>
              <a:rPr lang="en-US" dirty="0"/>
              <a:t>Click to add b</a:t>
            </a:r>
            <a:r>
              <a:rPr lang="en-US" sz="1805" dirty="0">
                <a:solidFill>
                  <a:prstClr val="black"/>
                </a:solidFill>
              </a:rPr>
              <a:t>rief summary and benefits of feature (ideally three bullets)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3" name="Headline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1" y="1600200"/>
            <a:ext cx="5080001" cy="838200"/>
          </a:xfrm>
        </p:spPr>
        <p:txBody>
          <a:bodyPr anchor="t"/>
          <a:lstStyle>
            <a:lvl1pPr marL="0" indent="0" algn="l">
              <a:buNone/>
              <a:defRPr sz="2000" b="0" i="0" baseline="0"/>
            </a:lvl1pPr>
          </a:lstStyle>
          <a:p>
            <a:pPr lvl="0"/>
            <a:r>
              <a:rPr lang="en-US" dirty="0"/>
              <a:t>Click to add headline</a:t>
            </a:r>
            <a:r>
              <a:rPr lang="en-US" sz="2005" b="1" dirty="0">
                <a:solidFill>
                  <a:prstClr val="black"/>
                </a:solidFill>
              </a:rPr>
              <a:t> providing value of feature</a:t>
            </a:r>
            <a:endParaRPr lang="en-US" dirty="0"/>
          </a:p>
        </p:txBody>
      </p:sp>
      <p:sp>
        <p:nvSpPr>
          <p:cNvPr id="14" name="ProductName"/>
          <p:cNvSpPr>
            <a:spLocks noGrp="1"/>
          </p:cNvSpPr>
          <p:nvPr>
            <p:ph type="body" sz="half" idx="12" hasCustomPrompt="1"/>
          </p:nvPr>
        </p:nvSpPr>
        <p:spPr>
          <a:xfrm>
            <a:off x="609602" y="6172200"/>
            <a:ext cx="5473700" cy="533400"/>
          </a:xfrm>
        </p:spPr>
        <p:txBody>
          <a:bodyPr anchor="b" anchorCtr="0"/>
          <a:lstStyle>
            <a:lvl1pPr marL="230761" indent="-229170">
              <a:buClrTx/>
              <a:buSzPct val="125000"/>
              <a:buFont typeface="Courier New" pitchFamily="49" charset="0"/>
              <a:buChar char="»"/>
              <a:defRPr sz="1604" b="0">
                <a:latin typeface="Courier New" pitchFamily="49" charset="0"/>
                <a:cs typeface="Courier New" pitchFamily="49" charset="0"/>
              </a:defRPr>
            </a:lvl1pPr>
          </a:lstStyle>
          <a:p>
            <a:pPr lvl="0"/>
            <a:r>
              <a:rPr lang="en-US" dirty="0"/>
              <a:t>Click to add </a:t>
            </a:r>
            <a:r>
              <a:rPr lang="en-US" sz="1604" dirty="0" err="1">
                <a:latin typeface="Courier New" pitchFamily="49" charset="0"/>
                <a:cs typeface="Courier New" pitchFamily="49" charset="0"/>
              </a:rPr>
              <a:t>product_example_name</a:t>
            </a:r>
            <a:r>
              <a:rPr lang="en-US" sz="1604" dirty="0">
                <a:latin typeface="Courier New" pitchFamily="49" charset="0"/>
                <a:cs typeface="Courier New" pitchFamily="49" charset="0"/>
              </a:rPr>
              <a:t>.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963084" y="1914529"/>
            <a:ext cx="10363200" cy="1362075"/>
          </a:xfrm>
        </p:spPr>
        <p:txBody>
          <a:bodyPr anchor="t"/>
          <a:lstStyle>
            <a:lvl1pPr algn="ctr">
              <a:defRPr sz="3200" b="0" cap="none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Section Header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LeftContent"/>
          <p:cNvSpPr>
            <a:spLocks noGrp="1"/>
          </p:cNvSpPr>
          <p:nvPr>
            <p:ph sz="half" idx="1"/>
          </p:nvPr>
        </p:nvSpPr>
        <p:spPr>
          <a:xfrm>
            <a:off x="609602" y="1600200"/>
            <a:ext cx="5181600" cy="46481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4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RightContent"/>
          <p:cNvSpPr>
            <a:spLocks noGrp="1"/>
          </p:cNvSpPr>
          <p:nvPr>
            <p:ph sz="half" idx="2"/>
          </p:nvPr>
        </p:nvSpPr>
        <p:spPr>
          <a:xfrm>
            <a:off x="6197602" y="1600200"/>
            <a:ext cx="5181600" cy="46481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4"/>
            </a:lvl3pPr>
            <a:lvl4pPr>
              <a:defRPr sz="1805"/>
            </a:lvl4pPr>
            <a:lvl5pPr>
              <a:defRPr sz="1805"/>
            </a:lvl5pPr>
            <a:lvl6pPr>
              <a:defRPr sz="1805"/>
            </a:lvl6pPr>
            <a:lvl7pPr>
              <a:defRPr sz="1805"/>
            </a:lvl7pPr>
            <a:lvl8pPr>
              <a:defRPr sz="1805"/>
            </a:lvl8pPr>
            <a:lvl9pPr>
              <a:defRPr sz="180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"/>
          <p:cNvSpPr txBox="1">
            <a:spLocks noChangeArrowheads="1"/>
          </p:cNvSpPr>
          <p:nvPr userDrawn="1"/>
        </p:nvSpPr>
        <p:spPr bwMode="auto">
          <a:xfrm>
            <a:off x="607484" y="1600200"/>
            <a:ext cx="10765536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Edit</a:t>
            </a:r>
            <a:r>
              <a:rPr lang="en-US" sz="2400" baseline="0" dirty="0">
                <a:latin typeface="Arial" pitchFamily="34" charset="0"/>
                <a:cs typeface="Arial" pitchFamily="34" charset="0"/>
              </a:rPr>
              <a:t> in Slide Master view to e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nter agenda items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Bullet 2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Bullet</a:t>
            </a:r>
            <a:r>
              <a:rPr lang="en-US" sz="2400" baseline="0" dirty="0">
                <a:latin typeface="Arial" pitchFamily="34" charset="0"/>
                <a:cs typeface="Arial" pitchFamily="34" charset="0"/>
              </a:rPr>
              <a:t> 3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r>
              <a:rPr lang="en-US" sz="2400" baseline="0" dirty="0">
                <a:latin typeface="Arial" pitchFamily="34" charset="0"/>
                <a:cs typeface="Arial" pitchFamily="34" charset="0"/>
              </a:rPr>
              <a:t>Bullet 4</a:t>
            </a:r>
          </a:p>
          <a:p>
            <a:pPr marL="342164" lvl="0" indent="-342164">
              <a:buClr>
                <a:schemeClr val="tx2"/>
              </a:buClr>
              <a:buSzPct val="75000"/>
              <a:buFont typeface="Wingdings" pitchFamily="2" charset="2"/>
              <a:buChar char="§"/>
              <a:tabLst>
                <a:tab pos="458340" algn="l"/>
              </a:tabLst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tle"/>
          <p:cNvSpPr txBox="1">
            <a:spLocks noChangeArrowheads="1"/>
          </p:cNvSpPr>
          <p:nvPr userDrawn="1"/>
        </p:nvSpPr>
        <p:spPr bwMode="auto">
          <a:xfrm>
            <a:off x="607484" y="464695"/>
            <a:ext cx="1076553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marL="0" marR="0" indent="0" algn="l" defTabSz="9166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Edit in Slide</a:t>
            </a:r>
            <a:r>
              <a:rPr lang="en-US" sz="2800" b="0" baseline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Master view to e</a:t>
            </a:r>
            <a:r>
              <a:rPr lang="en-US" sz="2800" b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nter agenda</a:t>
            </a:r>
            <a:r>
              <a:rPr lang="en-US" sz="2800" b="0" baseline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title</a:t>
            </a:r>
            <a:endParaRPr lang="en-US" sz="2800" b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/>
          <p:cNvSpPr>
            <a:spLocks noGrp="1"/>
          </p:cNvSpPr>
          <p:nvPr>
            <p:ph type="title"/>
          </p:nvPr>
        </p:nvSpPr>
        <p:spPr>
          <a:xfrm>
            <a:off x="609602" y="457200"/>
            <a:ext cx="10769600" cy="9906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"/>
          <p:cNvSpPr>
            <a:spLocks noGrp="1"/>
          </p:cNvSpPr>
          <p:nvPr>
            <p:ph type="body" idx="1"/>
          </p:nvPr>
        </p:nvSpPr>
        <p:spPr>
          <a:xfrm>
            <a:off x="609602" y="1600200"/>
            <a:ext cx="10769600" cy="4648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SlideNumber"/>
          <p:cNvSpPr/>
          <p:nvPr/>
        </p:nvSpPr>
        <p:spPr>
          <a:xfrm>
            <a:off x="11582400" y="6484954"/>
            <a:ext cx="609600" cy="381001"/>
          </a:xfrm>
          <a:prstGeom prst="rect">
            <a:avLst/>
          </a:prstGeom>
          <a:noFill/>
          <a:ln w="12700">
            <a:noFill/>
          </a:ln>
        </p:spPr>
        <p:txBody>
          <a:bodyPr wrap="square" anchor="ctr">
            <a:noAutofit/>
          </a:bodyPr>
          <a:lstStyle/>
          <a:p>
            <a:pPr algn="ctr"/>
            <a:fld id="{47FBD1EF-0801-4063-B668-C71608ACC70F}" type="slidenum">
              <a:rPr kumimoji="0" lang="en-US" sz="1203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algn="ctr"/>
              <a:t>‹#›</a:t>
            </a:fld>
            <a:endParaRPr lang="en-US" sz="1203" b="1" dirty="0">
              <a:solidFill>
                <a:schemeClr val="tx2"/>
              </a:solidFill>
            </a:endParaRPr>
          </a:p>
        </p:txBody>
      </p:sp>
      <p:pic>
        <p:nvPicPr>
          <p:cNvPr id="12" name="Logo" descr="logo64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0679339" y="23675"/>
            <a:ext cx="1327516" cy="36026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Line"/>
          <p:cNvCxnSpPr/>
          <p:nvPr/>
        </p:nvCxnSpPr>
        <p:spPr>
          <a:xfrm rot="10800000" flipV="1">
            <a:off x="229170" y="176521"/>
            <a:ext cx="10297392" cy="211602"/>
          </a:xfrm>
          <a:prstGeom prst="bentConnector3">
            <a:avLst>
              <a:gd name="adj1" fmla="val 100013"/>
            </a:avLst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9" r:id="rId4"/>
    <p:sldLayoutId id="2147483663" r:id="rId5"/>
    <p:sldLayoutId id="2147483651" r:id="rId6"/>
    <p:sldLayoutId id="2147483652" r:id="rId7"/>
    <p:sldLayoutId id="2147483664" r:id="rId8"/>
  </p:sldLayoutIdLst>
  <p:hf hdr="0" ftr="0" dt="0"/>
  <p:txStyles>
    <p:titleStyle>
      <a:lvl1pPr algn="l" defTabSz="916680" rtl="0" eaLnBrk="1" latinLnBrk="0" hangingPunct="1">
        <a:spcBef>
          <a:spcPct val="0"/>
        </a:spcBef>
        <a:buNone/>
        <a:defRPr sz="2800" b="0" kern="1200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3755" indent="-343755" algn="l" defTabSz="916680" rtl="0" eaLnBrk="1" latinLnBrk="0" hangingPunct="1">
        <a:spcBef>
          <a:spcPct val="20000"/>
        </a:spcBef>
        <a:buClr>
          <a:schemeClr val="tx2"/>
        </a:buClr>
        <a:buSzPct val="75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4802" indent="-286462" algn="l" defTabSz="91668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5850" indent="-229170" algn="l" defTabSz="916680" rtl="0" eaLnBrk="1" latinLnBrk="0" hangingPunct="1">
        <a:spcBef>
          <a:spcPct val="20000"/>
        </a:spcBef>
        <a:buClr>
          <a:schemeClr val="tx2"/>
        </a:buClr>
        <a:buSzPct val="75000"/>
        <a:buFont typeface="Wingdings" pitchFamily="2" charset="2"/>
        <a:buChar char="§"/>
        <a:defRPr sz="1604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4190" indent="-229170" algn="l" defTabSz="916680" rtl="0" eaLnBrk="1" latinLnBrk="0" hangingPunct="1">
        <a:spcBef>
          <a:spcPct val="20000"/>
        </a:spcBef>
        <a:buFont typeface="Arial" pitchFamily="34" charset="0"/>
        <a:buNone/>
        <a:defRPr sz="1604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62531" indent="-229170" algn="l" defTabSz="91668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»"/>
        <a:defRPr sz="1404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2087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6pPr>
      <a:lvl7pPr marL="297921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7pPr>
      <a:lvl8pPr marL="343755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8pPr>
      <a:lvl9pPr marL="3895891" indent="-229170" algn="l" defTabSz="916680" rtl="0" eaLnBrk="1" latinLnBrk="0" hangingPunct="1">
        <a:spcBef>
          <a:spcPct val="20000"/>
        </a:spcBef>
        <a:buFont typeface="Arial" pitchFamily="34" charset="0"/>
        <a:buChar char="•"/>
        <a:defRPr sz="20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1pPr>
      <a:lvl2pPr marL="45834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2pPr>
      <a:lvl3pPr marL="91668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3pPr>
      <a:lvl4pPr marL="1375020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4pPr>
      <a:lvl5pPr marL="183336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5pPr>
      <a:lvl6pPr marL="229170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6pPr>
      <a:lvl7pPr marL="275004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7pPr>
      <a:lvl8pPr marL="320838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8pPr>
      <a:lvl9pPr marL="3666721" algn="l" defTabSz="916680" rtl="0" eaLnBrk="1" latinLnBrk="0" hangingPunct="1">
        <a:defRPr sz="18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crouche@mathworks.co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mcrouche@mathworks.co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k.mathworks.com/help/matlab/ref/createplot.html?searchHighlight=plot%20live%20editor%20task&amp;s_tid=srchtitle" TargetMode="External"/><Relationship Id="rId2" Type="http://schemas.openxmlformats.org/officeDocument/2006/relationships/hyperlink" Target="https://uk.mathworks.com/help/matlab/ref/importtool.html?searchHighlight=import%20tool&amp;s_tid=srchtitl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k.mathworks.com/help/matlab/ref/findchangepoints.html?searchHighlight=change%20point%20task&amp;s_tid=srchtitle" TargetMode="External"/><Relationship Id="rId4" Type="http://schemas.openxmlformats.org/officeDocument/2006/relationships/hyperlink" Target="https://uk.mathworks.com/help/matlab/ref/cleanoutlierdata.html?searchHighlight=remove%20outliers%20tasks&amp;s_tid=srchtitl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k.mathworks.com/videos/machine-learning-applications-in-risk-management-classifying-credit-card-default-using-the-classification-learner-app-1536227997787.html" TargetMode="External"/><Relationship Id="rId2" Type="http://schemas.openxmlformats.org/officeDocument/2006/relationships/hyperlink" Target="https://uk.mathworks.com/help/stats/classificationlearner-app.html?searchHighlight=classification%20learner&amp;s_tid=srchtitle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tlabacademy.mathworks.com/" TargetMode="External"/><Relationship Id="rId2" Type="http://schemas.openxmlformats.org/officeDocument/2006/relationships/hyperlink" Target="https://uk.mathworks.com/academia/tah-portal/university-of-sheffield-976008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k.mathworks.com/help/stats/clusterdatatask.html?searchHighlight=kmeans%20task&amp;s_tid=srchtitle" TargetMode="External"/><Relationship Id="rId5" Type="http://schemas.openxmlformats.org/officeDocument/2006/relationships/hyperlink" Target="https://blogs.mathworks.com/loren/2019/10/24/introducing-live-editor-tasks/" TargetMode="External"/><Relationship Id="rId4" Type="http://schemas.openxmlformats.org/officeDocument/2006/relationships/hyperlink" Target="https://uk.mathworks.com/help/referencelist.html?type=ap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Art of Programming without Programming</a:t>
            </a:r>
            <a:br>
              <a:rPr lang="en-US" dirty="0"/>
            </a:br>
            <a:r>
              <a:rPr lang="en-US" sz="2000" dirty="0"/>
              <a:t>MATLAB Apps and live tasks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492897"/>
            <a:ext cx="10363200" cy="1698108"/>
          </a:xfrm>
        </p:spPr>
        <p:txBody>
          <a:bodyPr/>
          <a:lstStyle/>
          <a:p>
            <a:r>
              <a:rPr lang="en-US" dirty="0"/>
              <a:t>Mike Croucher (</a:t>
            </a:r>
            <a:r>
              <a:rPr lang="en-US" dirty="0">
                <a:hlinkClick r:id="rId2"/>
              </a:rPr>
              <a:t>mcrouche@mathworks.com</a:t>
            </a:r>
            <a:r>
              <a:rPr lang="en-US" dirty="0"/>
              <a:t>)</a:t>
            </a:r>
          </a:p>
          <a:p>
            <a:r>
              <a:rPr lang="en-US" dirty="0"/>
              <a:t>Academic Customer Success Engineer.</a:t>
            </a:r>
          </a:p>
          <a:p>
            <a:r>
              <a:rPr lang="en-US" dirty="0"/>
              <a:t>Date: 13</a:t>
            </a:r>
            <a:r>
              <a:rPr lang="en-US" baseline="30000" dirty="0"/>
              <a:t>th</a:t>
            </a:r>
            <a:r>
              <a:rPr lang="en-US" dirty="0"/>
              <a:t> October 2021</a:t>
            </a:r>
          </a:p>
          <a:p>
            <a:r>
              <a:rPr lang="en-US" dirty="0"/>
              <a:t>Co-founder of Sheffield RSE Group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7E605BC-F413-43F3-885E-3FCFB74CC1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Want to talk MATLAB?</a:t>
            </a:r>
            <a:br>
              <a:rPr lang="en-US" dirty="0"/>
            </a:br>
            <a:r>
              <a:rPr lang="en-US" dirty="0"/>
              <a:t>Mike Croucher (</a:t>
            </a:r>
            <a:r>
              <a:rPr lang="en-US" dirty="0">
                <a:hlinkClick r:id="rId2"/>
              </a:rPr>
              <a:t>mcrouche@mathworks.com</a:t>
            </a:r>
            <a:r>
              <a:rPr lang="en-US" dirty="0"/>
              <a:t>)</a:t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298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1 </a:t>
            </a:r>
            <a:br>
              <a:rPr lang="en-US" dirty="0"/>
            </a:br>
            <a:r>
              <a:rPr lang="en-US" dirty="0"/>
              <a:t>Live tasks: Small, common operations, integrated with Live scripts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/>
              <a:t>Your task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Import and plot signal data we acquired last night </a:t>
            </a:r>
          </a:p>
          <a:p>
            <a:r>
              <a:rPr lang="en-US" sz="1800" dirty="0"/>
              <a:t>There was a glitch that caused some obvious outliers.  Correct them</a:t>
            </a:r>
          </a:p>
          <a:p>
            <a:r>
              <a:rPr lang="en-US" sz="1800" dirty="0"/>
              <a:t>Perform a change-point analysis on the time series.  We are fairly certain that there were 5 different regions of interest.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Solution: </a:t>
            </a:r>
          </a:p>
          <a:p>
            <a:r>
              <a:rPr lang="en-US" sz="1800" dirty="0">
                <a:hlinkClick r:id="rId2"/>
              </a:rPr>
              <a:t>Import Tool </a:t>
            </a:r>
            <a:r>
              <a:rPr lang="en-US" sz="1800" dirty="0"/>
              <a:t>– Import the data interactively and create a Live Script including code.  Then use the following Live Editor tasks to interactively generate code.</a:t>
            </a:r>
          </a:p>
          <a:p>
            <a:r>
              <a:rPr lang="en-US" sz="1800" dirty="0">
                <a:hlinkClick r:id="rId3"/>
              </a:rPr>
              <a:t>Create Plot Task</a:t>
            </a:r>
            <a:endParaRPr lang="en-US" sz="1800" dirty="0"/>
          </a:p>
          <a:p>
            <a:r>
              <a:rPr lang="en-US" sz="1800" dirty="0">
                <a:hlinkClick r:id="rId4"/>
              </a:rPr>
              <a:t>Clean Outlier Data task</a:t>
            </a:r>
            <a:endParaRPr lang="en-US" sz="1800" dirty="0"/>
          </a:p>
          <a:p>
            <a:r>
              <a:rPr lang="en-US" sz="1800" dirty="0">
                <a:hlinkClick r:id="rId5"/>
              </a:rPr>
              <a:t>Find Change Points task</a:t>
            </a:r>
            <a:endParaRPr lang="en-US" sz="1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95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 2 </a:t>
            </a:r>
            <a:br>
              <a:rPr lang="en-US" dirty="0"/>
            </a:br>
            <a:r>
              <a:rPr lang="en-US" dirty="0"/>
              <a:t>Apps: In depth workflows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Your task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Look at the </a:t>
            </a:r>
            <a:r>
              <a:rPr lang="en-US" dirty="0" err="1"/>
              <a:t>creditCardDefault</a:t>
            </a:r>
            <a:r>
              <a:rPr lang="en-US" dirty="0"/>
              <a:t> data.  It was already been formatted as a .mat file</a:t>
            </a:r>
          </a:p>
          <a:p>
            <a:r>
              <a:rPr lang="en-US" dirty="0"/>
              <a:t>Find a traditional machine learning model that best predicts if a given account will default or not.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Solution</a:t>
            </a:r>
          </a:p>
          <a:p>
            <a:r>
              <a:rPr lang="en-US" dirty="0"/>
              <a:t>Use the </a:t>
            </a:r>
            <a:r>
              <a:rPr lang="en-US" dirty="0">
                <a:hlinkClick r:id="rId2"/>
              </a:rPr>
              <a:t>Classification Learner app</a:t>
            </a:r>
            <a:r>
              <a:rPr lang="en-US" dirty="0"/>
              <a:t>.  Train and test the data on all available models and rank according to performance.  You should find that Logistic regression does best (~79% accuracy).  Export the function code.</a:t>
            </a:r>
          </a:p>
          <a:p>
            <a:r>
              <a:rPr lang="en-US" dirty="0">
                <a:hlinkClick r:id="rId3"/>
              </a:rPr>
              <a:t>Video demo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744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MATLAB at Sheffield</a:t>
            </a:r>
          </a:p>
          <a:p>
            <a:r>
              <a:rPr lang="en-US" dirty="0">
                <a:hlinkClick r:id="rId2"/>
              </a:rPr>
              <a:t>Install MATLAB on your own machine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Free training</a:t>
            </a:r>
          </a:p>
          <a:p>
            <a:r>
              <a:rPr lang="en-US" dirty="0">
                <a:hlinkClick r:id="rId3"/>
              </a:rPr>
              <a:t>Self paced online courses</a:t>
            </a:r>
            <a:r>
              <a:rPr lang="en-US" dirty="0"/>
              <a:t>. (Get certificates of completion!)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Live editor tasks and Apps</a:t>
            </a:r>
          </a:p>
          <a:p>
            <a:r>
              <a:rPr lang="en-GB" dirty="0">
                <a:hlinkClick r:id="rId4"/>
              </a:rPr>
              <a:t>Apps (mathworks.com)</a:t>
            </a:r>
            <a:r>
              <a:rPr lang="en-GB" dirty="0"/>
              <a:t> (List of all built in apps)</a:t>
            </a:r>
            <a:endParaRPr lang="en-US" dirty="0"/>
          </a:p>
          <a:p>
            <a:r>
              <a:rPr lang="en-US" dirty="0">
                <a:hlinkClick r:id="rId5"/>
              </a:rPr>
              <a:t>https://blogs.mathworks.com/loren/2019/10/24/introducing-live-editor-tasks/</a:t>
            </a:r>
            <a:endParaRPr lang="en-US" dirty="0"/>
          </a:p>
          <a:p>
            <a:r>
              <a:rPr lang="en-US" dirty="0">
                <a:hlinkClick r:id="rId6"/>
              </a:rPr>
              <a:t>K-means clustering 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966600"/>
      </p:ext>
    </p:extLst>
  </p:cSld>
  <p:clrMapOvr>
    <a:masterClrMapping/>
  </p:clrMapOvr>
</p:sld>
</file>

<file path=ppt/theme/theme1.xml><?xml version="1.0" encoding="utf-8"?>
<a:theme xmlns:a="http://schemas.openxmlformats.org/drawingml/2006/main" name="MW_Public_widescreen">
  <a:themeElements>
    <a:clrScheme name="MW">
      <a:dk1>
        <a:srgbClr val="000000"/>
      </a:dk1>
      <a:lt1>
        <a:srgbClr val="FFFFFF"/>
      </a:lt1>
      <a:dk2>
        <a:srgbClr val="0076A8"/>
      </a:dk2>
      <a:lt2>
        <a:srgbClr val="ECF5F8"/>
      </a:lt2>
      <a:accent1>
        <a:srgbClr val="D78824"/>
      </a:accent1>
      <a:accent2>
        <a:srgbClr val="004B87"/>
      </a:accent2>
      <a:accent3>
        <a:srgbClr val="00A9E0"/>
      </a:accent3>
      <a:accent4>
        <a:srgbClr val="F2A900"/>
      </a:accent4>
      <a:accent5>
        <a:srgbClr val="B7302C"/>
      </a:accent5>
      <a:accent6>
        <a:srgbClr val="48A23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b="1" dirty="0" smtClean="0"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5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>
            <a:latin typeface="Arial" pitchFamily="34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w_public.potx" id="{6373C024-208B-4210-B9D7-DE9E6D46232F}" vid="{0AAF3998-E945-49EA-AE21-DC9C55644A9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ADBEC2DFFBC940837A09045568DEAC" ma:contentTypeVersion="13" ma:contentTypeDescription="Create a new document." ma:contentTypeScope="" ma:versionID="ac4035864d612b1fd7d99dbe7c007a23">
  <xsd:schema xmlns:xsd="http://www.w3.org/2001/XMLSchema" xmlns:xs="http://www.w3.org/2001/XMLSchema" xmlns:p="http://schemas.microsoft.com/office/2006/metadata/properties" xmlns:ns3="c3c64a68-573b-493a-9b99-4bddd8e3b0f3" xmlns:ns4="f767448e-837f-4c9c-ad3b-9a118b88c2d3" targetNamespace="http://schemas.microsoft.com/office/2006/metadata/properties" ma:root="true" ma:fieldsID="186fb2d300dd94720fa386eba5a5e291" ns3:_="" ns4:_="">
    <xsd:import namespace="c3c64a68-573b-493a-9b99-4bddd8e3b0f3"/>
    <xsd:import namespace="f767448e-837f-4c9c-ad3b-9a118b88c2d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c64a68-573b-493a-9b99-4bddd8e3b0f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67448e-837f-4c9c-ad3b-9a118b88c2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9329FB4-B195-4904-8157-20FB60B20A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c64a68-573b-493a-9b99-4bddd8e3b0f3"/>
    <ds:schemaRef ds:uri="f767448e-837f-4c9c-ad3b-9a118b88c2d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B61DF2E-245C-45DF-A9A5-EABECEA429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B851B7-D313-4E85-A1E0-5976CFE11EC3}">
  <ds:schemaRefs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c3c64a68-573b-493a-9b99-4bddd8e3b0f3"/>
    <ds:schemaRef ds:uri="http://schemas.microsoft.com/office/infopath/2007/PartnerControls"/>
    <ds:schemaRef ds:uri="http://schemas.openxmlformats.org/package/2006/metadata/core-properties"/>
    <ds:schemaRef ds:uri="f767448e-837f-4c9c-ad3b-9a118b88c2d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mw_public</Template>
  <TotalTime>0</TotalTime>
  <Words>298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Courier New</vt:lpstr>
      <vt:lpstr>Wingdings</vt:lpstr>
      <vt:lpstr>MW_Public_widescreen</vt:lpstr>
      <vt:lpstr>The Art of Programming without Programming MATLAB Apps and live tasks</vt:lpstr>
      <vt:lpstr>Want to talk MATLAB? Mike Croucher (mcrouche@mathworks.com) </vt:lpstr>
      <vt:lpstr>Demo 1  Live tasks: Small, common operations, integrated with Live scripts</vt:lpstr>
      <vt:lpstr>Demo 2  Apps: In depth workflows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Art of Programming without Programming MATLAB Apps and live tasks</dc:title>
  <dc:subject/>
  <dc:creator>Mike Croucher</dc:creator>
  <cp:keywords>Version 21.2</cp:keywords>
  <dc:description/>
  <cp:lastModifiedBy>Mike Croucher</cp:lastModifiedBy>
  <cp:revision>4</cp:revision>
  <dcterms:created xsi:type="dcterms:W3CDTF">2021-10-13T09:10:01Z</dcterms:created>
  <dcterms:modified xsi:type="dcterms:W3CDTF">2021-10-13T12:55:06Z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441712758</vt:i4>
  </property>
  <property fmtid="{D5CDD505-2E9C-101B-9397-08002B2CF9AE}" pid="3" name="_NewReviewCycle">
    <vt:lpwstr/>
  </property>
  <property fmtid="{D5CDD505-2E9C-101B-9397-08002B2CF9AE}" pid="4" name="_EmailSubject">
    <vt:lpwstr>Quick PPT question</vt:lpwstr>
  </property>
  <property fmtid="{D5CDD505-2E9C-101B-9397-08002B2CF9AE}" pid="5" name="_AuthorEmail">
    <vt:lpwstr>Julie.Cornell@mathworks.com</vt:lpwstr>
  </property>
  <property fmtid="{D5CDD505-2E9C-101B-9397-08002B2CF9AE}" pid="6" name="_AuthorEmailDisplayName">
    <vt:lpwstr>Julie Cornell</vt:lpwstr>
  </property>
  <property fmtid="{D5CDD505-2E9C-101B-9397-08002B2CF9AE}" pid="7" name="ContentTypeId">
    <vt:lpwstr>0x01010058ADBEC2DFFBC940837A09045568DEAC</vt:lpwstr>
  </property>
  <property fmtid="{D5CDD505-2E9C-101B-9397-08002B2CF9AE}" pid="8" name="Order">
    <vt:r8>47491500</vt:r8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ComplianceAssetId">
    <vt:lpwstr/>
  </property>
  <property fmtid="{D5CDD505-2E9C-101B-9397-08002B2CF9AE}" pid="12" name="TemplateUrl">
    <vt:lpwstr/>
  </property>
</Properties>
</file>